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302" r:id="rId4"/>
    <p:sldId id="313" r:id="rId5"/>
    <p:sldId id="303" r:id="rId6"/>
    <p:sldId id="314" r:id="rId7"/>
    <p:sldId id="311" r:id="rId8"/>
    <p:sldId id="312" r:id="rId9"/>
    <p:sldId id="297" r:id="rId10"/>
    <p:sldId id="304" r:id="rId11"/>
    <p:sldId id="305" r:id="rId12"/>
    <p:sldId id="306" r:id="rId13"/>
    <p:sldId id="307" r:id="rId14"/>
    <p:sldId id="309" r:id="rId15"/>
    <p:sldId id="310" r:id="rId16"/>
    <p:sldId id="308" r:id="rId17"/>
    <p:sldId id="299" r:id="rId18"/>
    <p:sldId id="275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82697" autoAdjust="0"/>
  </p:normalViewPr>
  <p:slideViewPr>
    <p:cSldViewPr snapToGrid="0">
      <p:cViewPr varScale="1">
        <p:scale>
          <a:sx n="131" d="100"/>
          <a:sy n="131" d="100"/>
        </p:scale>
        <p:origin x="912" y="13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A04DB-6FAF-460E-9252-4298DCD25464}" type="datetimeFigureOut">
              <a:rPr lang="ko-KR" altLang="en-US" smtClean="0"/>
              <a:t>2017-02-13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E0D0-ED37-47D0-A668-730BD6EF31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51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20000"/>
            </a:schemeClr>
          </a:solidFill>
        </p:spPr>
        <p:txBody>
          <a:bodyPr anchor="ctr">
            <a:normAutofit/>
          </a:bodyPr>
          <a:lstStyle>
            <a:lvl1pPr algn="ctr">
              <a:defRPr sz="48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6572248"/>
            <a:ext cx="9144000" cy="285752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POSTECH  	  	                          	</a:t>
            </a:r>
            <a:r>
              <a:rPr kumimoji="0" lang="en-US" altLang="ko-KR" sz="1400" b="1" baseline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                  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		    		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/18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729444" y="6561235"/>
            <a:ext cx="352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CSED291:</a:t>
            </a:r>
            <a:r>
              <a:rPr lang="en-US" altLang="ko-KR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컴퓨터공학도를 위한 자기계발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97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215338" cy="714355"/>
          </a:xfrm>
          <a:solidFill>
            <a:schemeClr val="accent3">
              <a:lumMod val="60000"/>
              <a:lumOff val="40000"/>
              <a:alpha val="33000"/>
            </a:schemeClr>
          </a:solidFill>
        </p:spPr>
        <p:txBody>
          <a:bodyPr>
            <a:normAutofit/>
          </a:bodyPr>
          <a:lstStyle>
            <a:lvl1pPr>
              <a:defRPr sz="36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82" y="813191"/>
            <a:ext cx="8867049" cy="5538015"/>
          </a:xfrm>
        </p:spPr>
        <p:txBody>
          <a:bodyPr/>
          <a:lstStyle>
            <a:lvl1pPr marL="449263" indent="-449263">
              <a:buFont typeface="Wingdings" panose="05000000000000000000" pitchFamily="2" charset="2"/>
              <a:buChar char="v"/>
              <a:defRPr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4375" indent="-265113"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89013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8888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27175" indent="-228600"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572248"/>
            <a:ext cx="9144000" cy="285752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POSTECH  	  	                          	</a:t>
            </a:r>
            <a:r>
              <a:rPr kumimoji="0" lang="en-US" altLang="ko-KR" sz="1400" b="1" baseline="0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                   </a:t>
            </a:r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		    		</a:t>
            </a:r>
            <a:fld id="{B7F5EAC2-D5EC-44B8-ABB9-9CE1C25C642E}" type="slidenum">
              <a:rPr kumimoji="0" lang="en-US" altLang="ko-KR" sz="1400" b="1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pPr algn="r">
                <a:defRPr/>
              </a:pPr>
              <a:t>‹#›</a:t>
            </a:fld>
            <a:r>
              <a:rPr kumimoji="0" lang="en-US" altLang="ko-KR" sz="1400" b="1" dirty="0" smtClean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맑은 고딕"/>
              </a:rPr>
              <a:t>/18</a:t>
            </a:r>
            <a:endParaRPr kumimoji="0" lang="ko-KR" altLang="en-US" sz="1400" b="1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맑은 고딕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2729444" y="6561235"/>
            <a:ext cx="3525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CSED291:</a:t>
            </a:r>
            <a:r>
              <a:rPr lang="en-US" altLang="ko-KR" sz="14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컴퓨터공학도를 위한 자기계발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http://www.postechvision.org/image/logo/red_3.jp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0"/>
            <a:ext cx="928662" cy="714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786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BB4203-E702-4B32-84D7-7691D7ECC0B2}" type="datetimeFigureOut">
              <a:rPr lang="ko-KR" altLang="en-US" smtClean="0"/>
              <a:pPr/>
              <a:t>2017-02-13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 smtClean="0"/>
              <a:t>Project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8F36A4-9307-47AA-9694-091A84C67F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932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NombARlSmC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8TfZF-o8ns" TargetMode="External"/><Relationship Id="rId2" Type="http://schemas.openxmlformats.org/officeDocument/2006/relationships/hyperlink" Target="https://www.youtube.com/watch?v=p6s2HCF9i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8fpQMa8_O8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FjzS_KUFQ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p6s2HCF9ipg" TargetMode="External"/><Relationship Id="rId3" Type="http://schemas.openxmlformats.org/officeDocument/2006/relationships/hyperlink" Target="http://www.videojug.com/film/how-to-make-a-life-plan" TargetMode="External"/><Relationship Id="rId7" Type="http://schemas.openxmlformats.org/officeDocument/2006/relationships/hyperlink" Target="https://www.youtube.com/watch?v=8F9JICQSb3E" TargetMode="External"/><Relationship Id="rId12" Type="http://schemas.openxmlformats.org/officeDocument/2006/relationships/hyperlink" Target="http://jekkie.com/career-advice/" TargetMode="External"/><Relationship Id="rId2" Type="http://schemas.openxmlformats.org/officeDocument/2006/relationships/hyperlink" Target="https://www.youtube.com/watch?v=eY-2ItcZgc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NombARlSmC8" TargetMode="External"/><Relationship Id="rId11" Type="http://schemas.openxmlformats.org/officeDocument/2006/relationships/hyperlink" Target="https://www.youtube.com/watch?v=CFjzS_KUFQs" TargetMode="External"/><Relationship Id="rId5" Type="http://schemas.openxmlformats.org/officeDocument/2006/relationships/hyperlink" Target="https://www.youtube.com/playlist?list=PLF7032F8EB1A4F9E2" TargetMode="External"/><Relationship Id="rId10" Type="http://schemas.openxmlformats.org/officeDocument/2006/relationships/hyperlink" Target="https://www.youtube.com/watch?v=8fpQMa8_O8A" TargetMode="External"/><Relationship Id="rId4" Type="http://schemas.openxmlformats.org/officeDocument/2006/relationships/hyperlink" Target="http://www.movebeyond.net/" TargetMode="External"/><Relationship Id="rId9" Type="http://schemas.openxmlformats.org/officeDocument/2006/relationships/hyperlink" Target="https://www.youtube.com/watch?v=G8TfZF-o8n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james-won-ki-hong-0469927/" TargetMode="External"/><Relationship Id="rId7" Type="http://schemas.openxmlformats.org/officeDocument/2006/relationships/image" Target="../media/image3.png"/><Relationship Id="rId2" Type="http://schemas.openxmlformats.org/officeDocument/2006/relationships/hyperlink" Target="mailto:jwkhong@postech.ac.k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pnm.postech.ac.kr/cs291" TargetMode="External"/><Relationship Id="rId5" Type="http://schemas.openxmlformats.org/officeDocument/2006/relationships/hyperlink" Target="http://dpnm.postech.ac.kr/~jwkhong" TargetMode="External"/><Relationship Id="rId4" Type="http://schemas.openxmlformats.org/officeDocument/2006/relationships/hyperlink" Target="http://www.facebook.com/jwkho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F7032F8EB1A4F9E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rativ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vebeyond.net/" TargetMode="External"/><Relationship Id="rId2" Type="http://schemas.openxmlformats.org/officeDocument/2006/relationships/hyperlink" Target="http://www.wikihow.com/Make-a-Life-Pla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46842" y="948915"/>
            <a:ext cx="8481848" cy="2387600"/>
          </a:xfrm>
        </p:spPr>
        <p:txBody>
          <a:bodyPr>
            <a:noAutofit/>
          </a:bodyPr>
          <a:lstStyle/>
          <a:p>
            <a:r>
              <a:rPr lang="ko-KR" altLang="en-US" sz="4400" dirty="0" smtClean="0"/>
              <a:t>컴퓨터공학도를 위한 자기계발</a:t>
            </a:r>
            <a:endParaRPr lang="ko-KR" altLang="en-US" sz="3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86174"/>
            <a:ext cx="6858000" cy="2838451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sz="3000" b="1" dirty="0" smtClean="0"/>
              <a:t>홍원기 교수</a:t>
            </a:r>
            <a:endParaRPr lang="en-US" altLang="ko-KR" sz="3000" b="1" dirty="0" smtClean="0"/>
          </a:p>
          <a:p>
            <a:endParaRPr lang="en-US" altLang="ko-KR" sz="2200" dirty="0" smtClean="0"/>
          </a:p>
          <a:p>
            <a:r>
              <a:rPr lang="ko-KR" altLang="en-US" b="1" dirty="0" smtClean="0"/>
              <a:t>포항공과대학교</a:t>
            </a:r>
            <a:endParaRPr lang="en-US" altLang="ko-KR" b="1" dirty="0" smtClean="0"/>
          </a:p>
          <a:p>
            <a:r>
              <a:rPr lang="ko-KR" altLang="en-US" b="1" dirty="0" smtClean="0"/>
              <a:t>컴퓨터공학과</a:t>
            </a:r>
            <a:endParaRPr lang="en-US" altLang="ko-KR" b="1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jwkhong@postech.ac.kr</a:t>
            </a:r>
          </a:p>
          <a:p>
            <a:endParaRPr lang="en-US" altLang="ko-KR" dirty="0"/>
          </a:p>
          <a:p>
            <a:r>
              <a:rPr lang="en-US" altLang="ko-KR" dirty="0" smtClean="0"/>
              <a:t>2016. 3. 7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1158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시간 관리 </a:t>
            </a:r>
            <a:r>
              <a:rPr lang="en-US" altLang="ko-KR" dirty="0" smtClean="0"/>
              <a:t>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Google Calendar</a:t>
            </a:r>
          </a:p>
          <a:p>
            <a:pPr lvl="1">
              <a:lnSpc>
                <a:spcPct val="100000"/>
              </a:lnSpc>
            </a:pPr>
            <a:r>
              <a:rPr lang="en-US" altLang="ko-KR" sz="2200" dirty="0" smtClean="0"/>
              <a:t>Google</a:t>
            </a:r>
            <a:r>
              <a:rPr lang="ko-KR" altLang="en-US" sz="2200" dirty="0" smtClean="0"/>
              <a:t>이 만든 일정 관리 </a:t>
            </a:r>
            <a:r>
              <a:rPr lang="en-US" altLang="ko-KR" sz="2200" dirty="0" smtClean="0"/>
              <a:t>Application (Google </a:t>
            </a:r>
            <a:r>
              <a:rPr lang="ko-KR" altLang="en-US" sz="2200" dirty="0" smtClean="0"/>
              <a:t>계정 필요</a:t>
            </a:r>
            <a:r>
              <a:rPr lang="en-US" altLang="ko-KR" sz="22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sz="2200" dirty="0" smtClean="0">
                <a:hlinkClick r:id="rId2"/>
              </a:rPr>
              <a:t>Google Calendar </a:t>
            </a:r>
            <a:r>
              <a:rPr lang="ko-KR" altLang="en-US" sz="2200" dirty="0" smtClean="0">
                <a:hlinkClick r:id="rId2"/>
              </a:rPr>
              <a:t>사용법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(17</a:t>
            </a:r>
            <a:r>
              <a:rPr lang="ko-KR" altLang="en-US" sz="2200" dirty="0" smtClean="0"/>
              <a:t>분</a:t>
            </a:r>
            <a:r>
              <a:rPr lang="en-US" altLang="ko-KR" sz="2200" dirty="0" smtClean="0"/>
              <a:t>)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020" y="2699428"/>
            <a:ext cx="7551719" cy="38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2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이력서 작성 </a:t>
            </a:r>
            <a:r>
              <a:rPr lang="en-US" altLang="ko-KR" dirty="0" smtClean="0"/>
              <a:t>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이력서의 중요성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지원자의 역량이나 능력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태도 등을 판단하는 기본 자료</a:t>
            </a: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지원자가 면접 전 자신을 소개할 수 있는 유일한 기회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좋은 이력서는 합격을 위한 기본 조건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현재 </a:t>
            </a:r>
            <a:r>
              <a:rPr lang="en-US" altLang="ko-KR" sz="2200" dirty="0" smtClean="0"/>
              <a:t>SNS</a:t>
            </a:r>
            <a:r>
              <a:rPr lang="ko-KR" altLang="en-US" sz="2200" dirty="0" smtClean="0"/>
              <a:t>를 통해 이력서를 게시하는 경우가 증가하고 있음 </a:t>
            </a:r>
            <a:endParaRPr lang="en-US" altLang="ko-KR" sz="2200" dirty="0" smtClean="0"/>
          </a:p>
          <a:p>
            <a:pPr lvl="2">
              <a:lnSpc>
                <a:spcPct val="150000"/>
              </a:lnSpc>
            </a:pPr>
            <a:r>
              <a:rPr lang="en-US" altLang="ko-KR" sz="1800" dirty="0" smtClean="0"/>
              <a:t>ex) Facebook, LinkedIn, Twitter</a:t>
            </a:r>
          </a:p>
          <a:p>
            <a:pPr lvl="1">
              <a:lnSpc>
                <a:spcPct val="150000"/>
              </a:lnSpc>
            </a:pPr>
            <a:r>
              <a:rPr lang="ko-KR" altLang="en-US" sz="2200" dirty="0" smtClean="0">
                <a:hlinkClick r:id="rId2"/>
              </a:rPr>
              <a:t>이력서 작성법</a:t>
            </a:r>
            <a:r>
              <a:rPr lang="en-US" altLang="ko-KR" sz="2200" dirty="0" smtClean="0">
                <a:hlinkClick r:id="rId2"/>
              </a:rPr>
              <a:t>1</a:t>
            </a:r>
            <a:r>
              <a:rPr lang="ko-KR" altLang="en-US" sz="2200" dirty="0" smtClean="0">
                <a:hlinkClick r:id="rId2"/>
              </a:rPr>
              <a:t> 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(10</a:t>
            </a:r>
            <a:r>
              <a:rPr lang="ko-KR" altLang="en-US" sz="2200" dirty="0" smtClean="0"/>
              <a:t>분</a:t>
            </a:r>
            <a:r>
              <a:rPr lang="en-US" altLang="ko-KR" sz="22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ko-KR" altLang="en-US" sz="2200" dirty="0" smtClean="0">
                <a:hlinkClick r:id="rId3"/>
              </a:rPr>
              <a:t>이력서 작성법</a:t>
            </a:r>
            <a:r>
              <a:rPr lang="en-US" altLang="ko-KR" sz="2200" dirty="0" smtClean="0">
                <a:hlinkClick r:id="rId3"/>
              </a:rPr>
              <a:t>2</a:t>
            </a:r>
            <a:r>
              <a:rPr lang="en-US" altLang="ko-KR" sz="2200" dirty="0" smtClean="0"/>
              <a:t>  (5</a:t>
            </a:r>
            <a:r>
              <a:rPr lang="ko-KR" altLang="en-US" sz="2200" dirty="0" smtClean="0"/>
              <a:t>분</a:t>
            </a:r>
            <a:r>
              <a:rPr lang="en-US" altLang="ko-KR" sz="2200" dirty="0" smtClean="0"/>
              <a:t>)</a:t>
            </a:r>
          </a:p>
          <a:p>
            <a:pPr lvl="1">
              <a:lnSpc>
                <a:spcPct val="150000"/>
              </a:lnSpc>
            </a:pPr>
            <a:endParaRPr lang="en-US" altLang="ko-KR" sz="2200" dirty="0" smtClean="0"/>
          </a:p>
        </p:txBody>
      </p:sp>
      <p:grpSp>
        <p:nvGrpSpPr>
          <p:cNvPr id="5" name="그룹 4"/>
          <p:cNvGrpSpPr/>
          <p:nvPr/>
        </p:nvGrpSpPr>
        <p:grpSpPr>
          <a:xfrm>
            <a:off x="4914107" y="4340590"/>
            <a:ext cx="4122801" cy="2165161"/>
            <a:chOff x="5052786" y="3966209"/>
            <a:chExt cx="3931557" cy="2003645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2786" y="3966209"/>
              <a:ext cx="3931557" cy="17245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653446" y="5623605"/>
              <a:ext cx="273023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dirty="0" smtClean="0">
                  <a:latin typeface="+mn-ea"/>
                </a:rPr>
                <a:t>출처</a:t>
              </a:r>
              <a:r>
                <a:rPr lang="en-US" altLang="ko-KR" sz="1100" dirty="0">
                  <a:latin typeface="+mn-ea"/>
                </a:rPr>
                <a:t>: http://resumepoets.com/statistics/</a:t>
              </a:r>
              <a:endParaRPr lang="en-US" altLang="ko-KR" sz="1050" dirty="0" smtClean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58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이력서 작성 </a:t>
            </a:r>
            <a:r>
              <a:rPr lang="en-US" altLang="ko-KR" dirty="0" smtClean="0"/>
              <a:t>(2/2)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LinkedIn</a:t>
            </a:r>
          </a:p>
          <a:p>
            <a:pPr lvl="1">
              <a:lnSpc>
                <a:spcPct val="150000"/>
              </a:lnSpc>
            </a:pPr>
            <a:r>
              <a:rPr lang="en-US" altLang="ko-KR" sz="2000" dirty="0" smtClean="0"/>
              <a:t>3.4</a:t>
            </a:r>
            <a:r>
              <a:rPr lang="ko-KR" altLang="en-US" sz="2000" dirty="0" err="1" smtClean="0"/>
              <a:t>억명</a:t>
            </a:r>
            <a:r>
              <a:rPr lang="ko-KR" altLang="en-US" sz="2000" dirty="0" smtClean="0"/>
              <a:t> 이상이 사용하는 </a:t>
            </a:r>
            <a:r>
              <a:rPr lang="en-US" altLang="ko-KR" sz="2000" dirty="0" smtClean="0"/>
              <a:t>Business </a:t>
            </a:r>
            <a:r>
              <a:rPr lang="ko-KR" altLang="en-US" sz="2000" dirty="0" smtClean="0"/>
              <a:t>중</a:t>
            </a:r>
            <a:r>
              <a:rPr lang="ko-KR" altLang="en-US" sz="2000" dirty="0"/>
              <a:t>심</a:t>
            </a:r>
            <a:r>
              <a:rPr lang="ko-KR" altLang="en-US" sz="2000" dirty="0" smtClean="0"/>
              <a:t>의 </a:t>
            </a:r>
            <a:r>
              <a:rPr lang="en-US" altLang="ko-KR" sz="2000" dirty="0" smtClean="0"/>
              <a:t>Social Networking Service</a:t>
            </a:r>
            <a:endParaRPr lang="en-US" altLang="ko-KR" sz="2000" dirty="0"/>
          </a:p>
          <a:p>
            <a:pPr lvl="1">
              <a:lnSpc>
                <a:spcPct val="150000"/>
              </a:lnSpc>
            </a:pPr>
            <a:r>
              <a:rPr lang="ko-KR" altLang="en-US" sz="2000" dirty="0" smtClean="0"/>
              <a:t>전 세계 인재와 채용 공고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업계 뉴스 등 다양한 정보를 손쉽게 접할 수 있는 환경을 제공 </a:t>
            </a:r>
            <a:endParaRPr lang="en-US" altLang="ko-KR" sz="2000" dirty="0" smtClean="0"/>
          </a:p>
          <a:p>
            <a:pPr lvl="1">
              <a:lnSpc>
                <a:spcPct val="150000"/>
              </a:lnSpc>
            </a:pPr>
            <a:r>
              <a:rPr lang="en-US" altLang="ko-KR" sz="2000" dirty="0" smtClean="0">
                <a:hlinkClick r:id="rId2"/>
              </a:rPr>
              <a:t>LinkedIn </a:t>
            </a:r>
            <a:r>
              <a:rPr lang="ko-KR" altLang="en-US" sz="2000" dirty="0" smtClean="0">
                <a:hlinkClick r:id="rId2"/>
              </a:rPr>
              <a:t>사용법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(19</a:t>
            </a:r>
            <a:r>
              <a:rPr lang="ko-KR" altLang="en-US" sz="2000" dirty="0" smtClean="0"/>
              <a:t>분</a:t>
            </a:r>
            <a:r>
              <a:rPr lang="en-US" altLang="ko-KR" sz="2000" dirty="0" smtClean="0"/>
              <a:t>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601" y="862355"/>
            <a:ext cx="2338438" cy="771033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5250656" y="3705748"/>
            <a:ext cx="3605623" cy="2837834"/>
            <a:chOff x="5465081" y="3714115"/>
            <a:chExt cx="3605623" cy="283783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5081" y="3714115"/>
              <a:ext cx="3605623" cy="257016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57791" y="6205700"/>
              <a:ext cx="332655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dirty="0" smtClean="0">
                  <a:latin typeface="+mn-ea"/>
                </a:rPr>
                <a:t>출처</a:t>
              </a:r>
              <a:r>
                <a:rPr lang="en-US" altLang="ko-KR" sz="1100" dirty="0">
                  <a:latin typeface="+mn-ea"/>
                </a:rPr>
                <a:t>: http://socialmediasun.com/job-networking/</a:t>
              </a:r>
              <a:endParaRPr lang="en-US" altLang="ko-KR" sz="1050" dirty="0" smtClean="0">
                <a:latin typeface="+mn-ea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707423" y="3820881"/>
            <a:ext cx="4177616" cy="2722701"/>
            <a:chOff x="707423" y="3730263"/>
            <a:chExt cx="4177616" cy="272270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423" y="3730263"/>
              <a:ext cx="4177616" cy="23764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9" name="TextBox 8"/>
            <p:cNvSpPr txBox="1"/>
            <p:nvPr/>
          </p:nvSpPr>
          <p:spPr>
            <a:xfrm>
              <a:off x="1859954" y="6106715"/>
              <a:ext cx="182133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100" dirty="0" smtClean="0">
                  <a:latin typeface="+mn-ea"/>
                </a:rPr>
                <a:t>출처</a:t>
              </a:r>
              <a:r>
                <a:rPr lang="en-US" altLang="ko-KR" sz="1100" dirty="0">
                  <a:latin typeface="+mn-ea"/>
                </a:rPr>
                <a:t>: https</a:t>
              </a:r>
              <a:r>
                <a:rPr lang="en-US" altLang="ko-KR" sz="1100" dirty="0" smtClean="0">
                  <a:latin typeface="+mn-ea"/>
                </a:rPr>
                <a:t>://linkedin.com</a:t>
              </a:r>
              <a:endParaRPr lang="en-US" altLang="ko-KR" sz="1050" dirty="0" smtClean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10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영어 </a:t>
            </a:r>
            <a:r>
              <a:rPr lang="en-US" altLang="ko-KR" dirty="0" smtClean="0"/>
              <a:t>Email </a:t>
            </a:r>
            <a:r>
              <a:rPr lang="ko-KR" altLang="en-US" dirty="0" smtClean="0"/>
              <a:t>작성법 </a:t>
            </a:r>
            <a:r>
              <a:rPr lang="en-US" altLang="ko-KR" dirty="0" smtClean="0"/>
              <a:t>(1/4)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인사 </a:t>
            </a:r>
            <a:r>
              <a:rPr lang="en-US" altLang="ko-KR" dirty="0" smtClean="0"/>
              <a:t>/ Introduction</a:t>
            </a:r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예의 바른 영어 </a:t>
            </a:r>
            <a:r>
              <a:rPr lang="en-US" altLang="ko-KR" sz="2200" dirty="0" smtClean="0"/>
              <a:t>Email</a:t>
            </a:r>
            <a:r>
              <a:rPr lang="ko-KR" altLang="en-US" sz="2200" dirty="0" smtClean="0"/>
              <a:t>은 </a:t>
            </a:r>
            <a:r>
              <a:rPr lang="en-US" altLang="ko-KR" sz="2200" dirty="0" smtClean="0"/>
              <a:t>“Dear OOO”</a:t>
            </a:r>
            <a:r>
              <a:rPr lang="ko-KR" altLang="en-US" sz="2200" dirty="0" smtClean="0"/>
              <a:t>와 같은 인사로 시작</a:t>
            </a:r>
            <a:endParaRPr lang="en-US" altLang="ko-KR" sz="2200" dirty="0" smtClean="0"/>
          </a:p>
          <a:p>
            <a:pPr lvl="2">
              <a:lnSpc>
                <a:spcPct val="150000"/>
              </a:lnSpc>
            </a:pPr>
            <a:r>
              <a:rPr lang="ko-KR" altLang="en-US" sz="1800" dirty="0" smtClean="0"/>
              <a:t>기존 친분이 있는 경우 </a:t>
            </a:r>
            <a:r>
              <a:rPr lang="en-US" altLang="ko-KR" sz="1800" dirty="0" smtClean="0"/>
              <a:t>“Hello OOO”</a:t>
            </a:r>
            <a:r>
              <a:rPr lang="ko-KR" altLang="en-US" sz="1800" dirty="0" smtClean="0"/>
              <a:t>나 </a:t>
            </a:r>
            <a:r>
              <a:rPr lang="en-US" altLang="ko-KR" sz="1800" dirty="0" smtClean="0"/>
              <a:t>“Hi OOO”</a:t>
            </a:r>
            <a:r>
              <a:rPr lang="ko-KR" altLang="en-US" sz="1800" dirty="0" smtClean="0"/>
              <a:t>도 사용 가능</a:t>
            </a:r>
            <a:endParaRPr lang="en-US" altLang="ko-KR" sz="1800" dirty="0" smtClean="0"/>
          </a:p>
          <a:p>
            <a:pPr lvl="2">
              <a:lnSpc>
                <a:spcPct val="150000"/>
              </a:lnSpc>
            </a:pPr>
            <a:r>
              <a:rPr lang="ko-KR" altLang="en-US" sz="1800" dirty="0" smtClean="0"/>
              <a:t>인사 없이 이름만 쓰는 것은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자제하는 것이 좋음</a:t>
            </a:r>
            <a:endParaRPr lang="en-US" altLang="ko-KR" sz="1800" dirty="0" smtClean="0"/>
          </a:p>
          <a:p>
            <a:pPr lvl="2">
              <a:lnSpc>
                <a:spcPct val="150000"/>
              </a:lnSpc>
            </a:pP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다음의 경우 직위나 </a:t>
            </a:r>
            <a:r>
              <a:rPr lang="en-US" altLang="ko-KR" sz="2200" dirty="0" smtClean="0"/>
              <a:t>Mr., Ms.</a:t>
            </a:r>
            <a:r>
              <a:rPr lang="ko-KR" altLang="en-US" sz="2200" dirty="0" smtClean="0"/>
              <a:t>를 붙여 성을 사용</a:t>
            </a:r>
            <a:endParaRPr lang="en-US" altLang="ko-KR" sz="2200" dirty="0" smtClean="0"/>
          </a:p>
          <a:p>
            <a:pPr lvl="2">
              <a:lnSpc>
                <a:spcPct val="150000"/>
              </a:lnSpc>
            </a:pPr>
            <a:r>
              <a:rPr lang="ko-KR" altLang="en-US" sz="1800" dirty="0" smtClean="0"/>
              <a:t>수신인이 특정 직위가 있는 경우</a:t>
            </a:r>
            <a:endParaRPr lang="en-US" altLang="ko-KR" sz="1800" dirty="0" smtClean="0"/>
          </a:p>
          <a:p>
            <a:pPr lvl="2">
              <a:lnSpc>
                <a:spcPct val="150000"/>
              </a:lnSpc>
            </a:pPr>
            <a:r>
              <a:rPr lang="ko-KR" altLang="en-US" sz="1800" dirty="0" smtClean="0"/>
              <a:t>안면이 없는 사람의 경우</a:t>
            </a:r>
            <a:endParaRPr lang="en-US" altLang="ko-KR" sz="1600" dirty="0"/>
          </a:p>
          <a:p>
            <a:pPr lvl="2">
              <a:lnSpc>
                <a:spcPct val="150000"/>
              </a:lnSpc>
            </a:pPr>
            <a:r>
              <a:rPr lang="en-US" altLang="ko-KR" sz="1600" dirty="0" smtClean="0"/>
              <a:t>ex) Dr. Hong, Professor Hong, Director Hong, Dean Hong, Mr. Hong  </a:t>
            </a:r>
            <a:endParaRPr lang="en-US" altLang="ko-KR" sz="1600" dirty="0"/>
          </a:p>
        </p:txBody>
      </p:sp>
    </p:spTree>
    <p:extLst>
      <p:ext uri="{BB962C8B-B14F-4D97-AF65-F5344CB8AC3E}">
        <p14:creationId xmlns:p14="http://schemas.microsoft.com/office/powerpoint/2010/main" val="27460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영어 </a:t>
            </a:r>
            <a:r>
              <a:rPr lang="en-US" altLang="ko-KR" dirty="0" smtClean="0"/>
              <a:t>Email </a:t>
            </a:r>
            <a:r>
              <a:rPr lang="ko-KR" altLang="en-US" dirty="0" smtClean="0"/>
              <a:t>작성법 </a:t>
            </a:r>
            <a:r>
              <a:rPr lang="en-US" altLang="ko-KR" dirty="0" smtClean="0"/>
              <a:t>(2/4)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내용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존댓말 </a:t>
            </a:r>
            <a:r>
              <a:rPr lang="en-US" altLang="ko-KR" dirty="0" smtClean="0"/>
              <a:t>(1/2)</a:t>
            </a:r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한국말로 쓴 존댓말을 직역하는 것은 옳지 않음</a:t>
            </a:r>
            <a:endParaRPr lang="en-US" altLang="ko-KR" sz="2200" dirty="0" smtClean="0"/>
          </a:p>
          <a:p>
            <a:pPr lvl="2">
              <a:lnSpc>
                <a:spcPct val="150000"/>
              </a:lnSpc>
            </a:pPr>
            <a:r>
              <a:rPr lang="ko-KR" altLang="en-US" sz="1800" dirty="0" smtClean="0"/>
              <a:t>직역할 경우 오히려 영어로는 매우 예의 없는 말이 될 수 있음</a:t>
            </a:r>
            <a:endParaRPr lang="en-US" altLang="ko-KR" sz="1800" dirty="0" smtClean="0"/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4053014" y="3635122"/>
            <a:ext cx="1087395" cy="576649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모서리가 접힌 도형 6"/>
          <p:cNvSpPr/>
          <p:nvPr/>
        </p:nvSpPr>
        <p:spPr>
          <a:xfrm>
            <a:off x="355721" y="3237472"/>
            <a:ext cx="3598439" cy="193812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dirty="0" smtClean="0"/>
              <a:t>OOO</a:t>
            </a:r>
            <a:r>
              <a:rPr lang="ko-KR" altLang="en-US" sz="1600" dirty="0" smtClean="0"/>
              <a:t>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안녕하세요</a:t>
            </a:r>
            <a:r>
              <a:rPr lang="en-US" altLang="ko-KR" sz="1600" dirty="0"/>
              <a:t>?</a:t>
            </a:r>
          </a:p>
          <a:p>
            <a:r>
              <a:rPr lang="en-US" altLang="ko-KR" sz="1600" dirty="0"/>
              <a:t>ABC</a:t>
            </a:r>
            <a:r>
              <a:rPr lang="ko-KR" altLang="en-US" sz="1600" dirty="0"/>
              <a:t>에 대한 질문이 있어 메일 드립니다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ABC</a:t>
            </a:r>
            <a:r>
              <a:rPr lang="ko-KR" altLang="en-US" sz="1600" dirty="0"/>
              <a:t>에 대한 정보가 더 필요합니다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ABC</a:t>
            </a:r>
            <a:r>
              <a:rPr lang="ko-KR" altLang="en-US" sz="1600" dirty="0"/>
              <a:t>에 대해 설명해 주십시오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감사합니다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철수 드림</a:t>
            </a:r>
          </a:p>
        </p:txBody>
      </p:sp>
      <p:sp>
        <p:nvSpPr>
          <p:cNvPr id="8" name="모서리가 접힌 도형 7"/>
          <p:cNvSpPr/>
          <p:nvPr/>
        </p:nvSpPr>
        <p:spPr>
          <a:xfrm>
            <a:off x="5255738" y="3237472"/>
            <a:ext cx="3598439" cy="1938128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dirty="0" smtClean="0"/>
              <a:t>Hello OOO,</a:t>
            </a:r>
            <a:endParaRPr lang="en-US" altLang="ko-KR" sz="1600" dirty="0"/>
          </a:p>
          <a:p>
            <a:r>
              <a:rPr lang="en-US" altLang="ko-KR" sz="1600" dirty="0"/>
              <a:t>I have a question about ABC.</a:t>
            </a:r>
          </a:p>
          <a:p>
            <a:r>
              <a:rPr lang="en-US" altLang="ko-KR" sz="1600" dirty="0"/>
              <a:t>I need more information about ABC.</a:t>
            </a:r>
          </a:p>
          <a:p>
            <a:r>
              <a:rPr lang="en-US" altLang="ko-KR" sz="1600" dirty="0"/>
              <a:t>Explain ABC to me.</a:t>
            </a:r>
          </a:p>
          <a:p>
            <a:r>
              <a:rPr lang="en-US" altLang="ko-KR" sz="1600" dirty="0"/>
              <a:t>Thank you.</a:t>
            </a:r>
          </a:p>
          <a:p>
            <a:r>
              <a:rPr lang="en-US" altLang="ko-KR" sz="1600" dirty="0"/>
              <a:t>From </a:t>
            </a:r>
            <a:r>
              <a:rPr lang="en-US" altLang="ko-KR" sz="1600" dirty="0" err="1"/>
              <a:t>Cheolsoo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04428" y="5340037"/>
            <a:ext cx="844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이 경우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직역된 영어 </a:t>
            </a:r>
            <a:r>
              <a:rPr lang="en-US" altLang="ko-KR" sz="1600" dirty="0" smtClean="0">
                <a:latin typeface="+mn-ea"/>
              </a:rPr>
              <a:t>Email</a:t>
            </a:r>
            <a:r>
              <a:rPr lang="ko-KR" altLang="en-US" sz="1600" dirty="0" smtClean="0">
                <a:latin typeface="+mn-ea"/>
              </a:rPr>
              <a:t>은 명령조의 </a:t>
            </a:r>
            <a:r>
              <a:rPr lang="en-US" altLang="ko-KR" sz="1600" dirty="0" smtClean="0">
                <a:latin typeface="+mn-ea"/>
              </a:rPr>
              <a:t>Email</a:t>
            </a:r>
            <a:r>
              <a:rPr lang="ko-KR" altLang="en-US" sz="1600" dirty="0" smtClean="0">
                <a:latin typeface="+mn-ea"/>
              </a:rPr>
              <a:t>이기 때문에 수신자에게 불쾌감을 줄 수 있음</a:t>
            </a:r>
            <a:endParaRPr lang="en-US" altLang="ko-KR" sz="1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150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영어 </a:t>
            </a:r>
            <a:r>
              <a:rPr lang="en-US" altLang="ko-KR" dirty="0" smtClean="0"/>
              <a:t>Email </a:t>
            </a:r>
            <a:r>
              <a:rPr lang="ko-KR" altLang="en-US" dirty="0" smtClean="0"/>
              <a:t>작성법 </a:t>
            </a:r>
            <a:r>
              <a:rPr lang="en-US" altLang="ko-KR" dirty="0" smtClean="0"/>
              <a:t>(3/4)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내용</a:t>
            </a:r>
            <a:r>
              <a:rPr lang="en-US" altLang="ko-KR" dirty="0"/>
              <a:t> </a:t>
            </a:r>
            <a:r>
              <a:rPr lang="en-US" altLang="ko-KR" dirty="0" smtClean="0"/>
              <a:t>/ </a:t>
            </a:r>
            <a:r>
              <a:rPr lang="ko-KR" altLang="en-US" dirty="0" smtClean="0"/>
              <a:t>존댓말 </a:t>
            </a:r>
            <a:r>
              <a:rPr lang="en-US" altLang="ko-KR" dirty="0" smtClean="0"/>
              <a:t>(2/2)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정중한 영어 표현을 사용</a:t>
            </a:r>
            <a:endParaRPr lang="en-US" altLang="ko-KR" sz="2200" dirty="0" smtClean="0"/>
          </a:p>
        </p:txBody>
      </p:sp>
      <p:sp>
        <p:nvSpPr>
          <p:cNvPr id="6" name="줄무늬가 있는 오른쪽 화살표 5"/>
          <p:cNvSpPr/>
          <p:nvPr/>
        </p:nvSpPr>
        <p:spPr>
          <a:xfrm>
            <a:off x="4094204" y="3412696"/>
            <a:ext cx="1087395" cy="576649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모서리가 접힌 도형 6"/>
          <p:cNvSpPr/>
          <p:nvPr/>
        </p:nvSpPr>
        <p:spPr>
          <a:xfrm>
            <a:off x="396911" y="2553725"/>
            <a:ext cx="3598439" cy="261963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600" dirty="0" smtClean="0"/>
              <a:t>OOO</a:t>
            </a:r>
            <a:r>
              <a:rPr lang="ko-KR" altLang="en-US" sz="1600" dirty="0" smtClean="0"/>
              <a:t>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안녕하세요</a:t>
            </a:r>
            <a:r>
              <a:rPr lang="en-US" altLang="ko-KR" sz="1600" dirty="0"/>
              <a:t>?</a:t>
            </a:r>
          </a:p>
          <a:p>
            <a:r>
              <a:rPr lang="en-US" altLang="ko-KR" sz="1600" dirty="0"/>
              <a:t>ABC</a:t>
            </a:r>
            <a:r>
              <a:rPr lang="ko-KR" altLang="en-US" sz="1600" dirty="0"/>
              <a:t>에 대한 질문이 있어 메일 드립니다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ABC</a:t>
            </a:r>
            <a:r>
              <a:rPr lang="ko-KR" altLang="en-US" sz="1600" dirty="0"/>
              <a:t>에 대한 정보가 더 필요합니다</a:t>
            </a:r>
            <a:r>
              <a:rPr lang="en-US" altLang="ko-KR" sz="1600" dirty="0"/>
              <a:t>.</a:t>
            </a:r>
          </a:p>
          <a:p>
            <a:r>
              <a:rPr lang="en-US" altLang="ko-KR" sz="1600" dirty="0"/>
              <a:t>ABC</a:t>
            </a:r>
            <a:r>
              <a:rPr lang="ko-KR" altLang="en-US" sz="1600" dirty="0"/>
              <a:t>에 대해 설명해 주십시오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감사합니다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철수 드림</a:t>
            </a:r>
          </a:p>
        </p:txBody>
      </p:sp>
      <p:sp>
        <p:nvSpPr>
          <p:cNvPr id="8" name="모서리가 접힌 도형 7"/>
          <p:cNvSpPr/>
          <p:nvPr/>
        </p:nvSpPr>
        <p:spPr>
          <a:xfrm>
            <a:off x="5296928" y="2553725"/>
            <a:ext cx="3598439" cy="261963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ko-KR" sz="1600" dirty="0" smtClean="0"/>
          </a:p>
          <a:p>
            <a:endParaRPr lang="en-US" altLang="ko-KR" sz="1600" dirty="0"/>
          </a:p>
          <a:p>
            <a:r>
              <a:rPr lang="en-US" altLang="ko-KR" sz="1600" dirty="0" smtClean="0"/>
              <a:t>Dear OOO,</a:t>
            </a:r>
          </a:p>
          <a:p>
            <a:r>
              <a:rPr lang="en-US" altLang="ko-KR" sz="1600" dirty="0" smtClean="0"/>
              <a:t>I had a question regarding ABC.</a:t>
            </a:r>
          </a:p>
          <a:p>
            <a:r>
              <a:rPr lang="en-US" altLang="ko-KR" sz="1600" dirty="0" smtClean="0"/>
              <a:t>Would it be possible for you provide me with additional information and perhaps explain ABC for me? I would greatly appreciate it.</a:t>
            </a:r>
          </a:p>
          <a:p>
            <a:r>
              <a:rPr lang="en-US" altLang="ko-KR" sz="1600" dirty="0" smtClean="0"/>
              <a:t>Thank you.</a:t>
            </a:r>
          </a:p>
          <a:p>
            <a:endParaRPr lang="en-US" altLang="ko-KR" sz="1600" dirty="0"/>
          </a:p>
          <a:p>
            <a:r>
              <a:rPr lang="en-US" altLang="ko-KR" sz="1600" dirty="0" smtClean="0"/>
              <a:t>Sincerely,</a:t>
            </a:r>
          </a:p>
          <a:p>
            <a:r>
              <a:rPr lang="en-US" altLang="ko-KR" sz="1600" dirty="0" err="1" smtClean="0"/>
              <a:t>Cheolsoo</a:t>
            </a:r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878879" y="5326548"/>
            <a:ext cx="78053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+mn-ea"/>
              </a:rPr>
              <a:t>Would it be possible, perhaps, greatly appreciate </a:t>
            </a:r>
            <a:r>
              <a:rPr lang="ko-KR" altLang="en-US" sz="1600" dirty="0" smtClean="0">
                <a:latin typeface="+mn-ea"/>
              </a:rPr>
              <a:t>등의 정중하게 부탁하는 용어를 </a:t>
            </a:r>
            <a:endParaRPr lang="en-US" altLang="ko-KR" sz="1600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</a:rPr>
              <a:t>사용함으로써 예의 바른 존댓말 형식의 </a:t>
            </a:r>
            <a:r>
              <a:rPr lang="en-US" altLang="ko-KR" sz="1600" dirty="0" smtClean="0">
                <a:latin typeface="+mn-ea"/>
              </a:rPr>
              <a:t>Email</a:t>
            </a:r>
            <a:r>
              <a:rPr lang="ko-KR" altLang="en-US" sz="1600" dirty="0" smtClean="0">
                <a:latin typeface="+mn-ea"/>
              </a:rPr>
              <a:t>을 작성</a:t>
            </a:r>
            <a:endParaRPr lang="en-US" altLang="ko-KR" sz="16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012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영어 </a:t>
            </a:r>
            <a:r>
              <a:rPr lang="en-US" altLang="ko-KR" dirty="0" smtClean="0"/>
              <a:t>Email </a:t>
            </a:r>
            <a:r>
              <a:rPr lang="ko-KR" altLang="en-US" dirty="0" smtClean="0"/>
              <a:t>작성법 </a:t>
            </a:r>
            <a:r>
              <a:rPr lang="en-US" altLang="ko-KR" dirty="0" smtClean="0"/>
              <a:t>(4/4)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마무리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한글로 쓰인 </a:t>
            </a:r>
            <a:r>
              <a:rPr lang="en-US" altLang="ko-KR" sz="2200" dirty="0" smtClean="0"/>
              <a:t>Email</a:t>
            </a:r>
            <a:r>
              <a:rPr lang="ko-KR" altLang="en-US" sz="2200" dirty="0" smtClean="0"/>
              <a:t>에서는 드림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올림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배상 등의 용어로 마무리</a:t>
            </a:r>
            <a:endParaRPr lang="en-US" altLang="ko-KR" sz="2200" dirty="0" smtClean="0"/>
          </a:p>
          <a:p>
            <a:pPr lvl="1">
              <a:lnSpc>
                <a:spcPct val="200000"/>
              </a:lnSpc>
            </a:pPr>
            <a:r>
              <a:rPr lang="ko-KR" altLang="en-US" sz="2200" dirty="0" smtClean="0"/>
              <a:t>영어로도 다양한 단어를 사용하여 </a:t>
            </a:r>
            <a:r>
              <a:rPr lang="en-US" altLang="ko-KR" sz="2200" dirty="0" smtClean="0"/>
              <a:t>Email</a:t>
            </a:r>
            <a:r>
              <a:rPr lang="ko-KR" altLang="en-US" sz="2200" dirty="0" smtClean="0"/>
              <a:t>을 마무리해야 함</a:t>
            </a:r>
            <a:endParaRPr lang="en-US" altLang="ko-KR" sz="2200" dirty="0" smtClean="0"/>
          </a:p>
          <a:p>
            <a:pPr lvl="2">
              <a:lnSpc>
                <a:spcPct val="200000"/>
              </a:lnSpc>
            </a:pPr>
            <a:r>
              <a:rPr lang="ko-KR" altLang="en-US" sz="1800" dirty="0" smtClean="0"/>
              <a:t>직장에서 </a:t>
            </a:r>
            <a:r>
              <a:rPr lang="en-US" altLang="ko-KR" sz="1800" dirty="0" smtClean="0"/>
              <a:t>Email</a:t>
            </a:r>
            <a:r>
              <a:rPr lang="ko-KR" altLang="en-US" sz="1800" dirty="0" smtClean="0"/>
              <a:t>을 보내는 경우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자신의 이름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직위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연락처를 적은 </a:t>
            </a:r>
            <a:r>
              <a:rPr lang="en-US" altLang="ko-KR" sz="1800" dirty="0" smtClean="0"/>
              <a:t>“</a:t>
            </a:r>
            <a:r>
              <a:rPr lang="ko-KR" altLang="en-US" sz="1800" dirty="0" smtClean="0"/>
              <a:t>명함</a:t>
            </a:r>
            <a:r>
              <a:rPr lang="en-US" altLang="ko-KR" sz="1800" dirty="0" smtClean="0"/>
              <a:t>”   </a:t>
            </a:r>
            <a:r>
              <a:rPr lang="ko-KR" altLang="en-US" sz="1800" dirty="0" smtClean="0"/>
              <a:t>형식의 마무리를 </a:t>
            </a:r>
            <a:r>
              <a:rPr lang="en-US" altLang="ko-KR" sz="1800" dirty="0" smtClean="0"/>
              <a:t>Default</a:t>
            </a:r>
            <a:r>
              <a:rPr lang="ko-KR" altLang="en-US" sz="1800" dirty="0" smtClean="0"/>
              <a:t>로 설정해 놓고 사용</a:t>
            </a:r>
            <a:endParaRPr lang="en-US" altLang="ko-KR" sz="1800" dirty="0" smtClean="0"/>
          </a:p>
          <a:p>
            <a:pPr lvl="2">
              <a:lnSpc>
                <a:spcPct val="200000"/>
              </a:lnSpc>
            </a:pPr>
            <a:r>
              <a:rPr lang="ko-KR" altLang="en-US" sz="1800" dirty="0" smtClean="0"/>
              <a:t>개인적인 </a:t>
            </a:r>
            <a:r>
              <a:rPr lang="en-US" altLang="ko-KR" sz="1800" dirty="0" smtClean="0"/>
              <a:t>Email</a:t>
            </a:r>
            <a:r>
              <a:rPr lang="ko-KR" altLang="en-US" sz="1800" dirty="0" smtClean="0"/>
              <a:t>을 보낼 경우에는 </a:t>
            </a:r>
            <a:r>
              <a:rPr lang="en-US" altLang="ko-KR" sz="1800" dirty="0" smtClean="0"/>
              <a:t>Sincerely, Respectfully </a:t>
            </a:r>
            <a:r>
              <a:rPr lang="ko-KR" altLang="en-US" sz="1800" dirty="0" smtClean="0"/>
              <a:t>등을 사용 </a:t>
            </a:r>
            <a:endParaRPr lang="en-US" altLang="ko-KR" sz="1800" dirty="0"/>
          </a:p>
          <a:p>
            <a:pPr lvl="2">
              <a:lnSpc>
                <a:spcPct val="200000"/>
              </a:lnSpc>
            </a:pP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Regards, Best regards </a:t>
            </a:r>
            <a:r>
              <a:rPr lang="ko-KR" altLang="en-US" sz="1800" dirty="0" smtClean="0"/>
              <a:t>등으로 친근함을 표시 </a:t>
            </a:r>
            <a:endParaRPr lang="en-US" altLang="ko-KR" sz="1800" dirty="0" smtClean="0"/>
          </a:p>
          <a:p>
            <a:pPr lvl="1">
              <a:lnSpc>
                <a:spcPct val="200000"/>
              </a:lnSpc>
            </a:pPr>
            <a:r>
              <a:rPr lang="ko-KR" altLang="en-US" sz="2200" dirty="0" smtClean="0">
                <a:hlinkClick r:id="rId2"/>
              </a:rPr>
              <a:t>영어 </a:t>
            </a:r>
            <a:r>
              <a:rPr lang="en-US" altLang="ko-KR" sz="2200" dirty="0" smtClean="0">
                <a:hlinkClick r:id="rId2"/>
              </a:rPr>
              <a:t>Email </a:t>
            </a:r>
            <a:r>
              <a:rPr lang="ko-KR" altLang="en-US" sz="2200" dirty="0" smtClean="0">
                <a:hlinkClick r:id="rId2"/>
              </a:rPr>
              <a:t>작성법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(10</a:t>
            </a:r>
            <a:r>
              <a:rPr lang="ko-KR" altLang="en-US" sz="2200" dirty="0" smtClean="0"/>
              <a:t>분</a:t>
            </a:r>
            <a:r>
              <a:rPr lang="en-US" altLang="ko-KR" sz="2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84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참고 자료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>
            <a:noAutofit/>
          </a:bodyPr>
          <a:lstStyle/>
          <a:p>
            <a:r>
              <a:rPr lang="en-US" altLang="ko-KR" sz="1200" dirty="0" smtClean="0"/>
              <a:t>Life Plan </a:t>
            </a:r>
          </a:p>
          <a:p>
            <a:pPr lvl="1"/>
            <a:r>
              <a:rPr lang="en-US" altLang="ko-KR" sz="1200" dirty="0">
                <a:hlinkClick r:id="rId2"/>
              </a:rPr>
              <a:t>https://</a:t>
            </a:r>
            <a:r>
              <a:rPr lang="en-US" altLang="ko-KR" sz="1200" dirty="0" smtClean="0">
                <a:hlinkClick r:id="rId2"/>
              </a:rPr>
              <a:t>www.youtube.com/watch?v=eY-2ItcZgc0</a:t>
            </a:r>
            <a:endParaRPr lang="en-US" altLang="ko-KR" sz="1200" dirty="0" smtClean="0"/>
          </a:p>
          <a:p>
            <a:pPr lvl="1"/>
            <a:r>
              <a:rPr lang="en-US" altLang="ko-KR" sz="1200" dirty="0">
                <a:hlinkClick r:id="rId3"/>
              </a:rPr>
              <a:t>http://</a:t>
            </a:r>
            <a:r>
              <a:rPr lang="en-US" altLang="ko-KR" sz="1200" dirty="0" smtClean="0">
                <a:hlinkClick r:id="rId3"/>
              </a:rPr>
              <a:t>www.videojug.com/film/how-to-make-a-life-plan</a:t>
            </a:r>
            <a:endParaRPr lang="en-US" altLang="ko-KR" sz="1200" dirty="0" smtClean="0"/>
          </a:p>
          <a:p>
            <a:pPr lvl="1"/>
            <a:r>
              <a:rPr lang="en-US" altLang="ko-KR" sz="1200" dirty="0">
                <a:hlinkClick r:id="rId4"/>
              </a:rPr>
              <a:t>http://www.movebeyond.net</a:t>
            </a:r>
            <a:r>
              <a:rPr lang="en-US" altLang="ko-KR" sz="1200" dirty="0" smtClean="0">
                <a:hlinkClick r:id="rId4"/>
              </a:rPr>
              <a:t>/</a:t>
            </a:r>
            <a:endParaRPr lang="en-US" altLang="ko-KR" sz="1200" dirty="0" smtClean="0"/>
          </a:p>
          <a:p>
            <a:pPr lvl="1"/>
            <a:endParaRPr lang="en-US" altLang="ko-KR" sz="1200" dirty="0"/>
          </a:p>
          <a:p>
            <a:r>
              <a:rPr lang="en-US" altLang="ko-KR" sz="1200" dirty="0" smtClean="0"/>
              <a:t>20 Must See TED Talks for Computer Scientists</a:t>
            </a:r>
          </a:p>
          <a:p>
            <a:pPr lvl="1"/>
            <a:r>
              <a:rPr lang="en-US" altLang="ko-KR" sz="1200" dirty="0"/>
              <a:t> </a:t>
            </a:r>
            <a:r>
              <a:rPr lang="en-US" altLang="ko-KR" sz="1200" dirty="0">
                <a:hlinkClick r:id="rId5"/>
              </a:rPr>
              <a:t>https://www.youtube.com/playlist?list=PLF7032F8EB1A4F9E2</a:t>
            </a:r>
            <a:endParaRPr lang="en-US" altLang="ko-KR" sz="1200" dirty="0"/>
          </a:p>
          <a:p>
            <a:pPr lvl="1"/>
            <a:endParaRPr lang="en-US" altLang="ko-KR" sz="1200" dirty="0"/>
          </a:p>
          <a:p>
            <a:r>
              <a:rPr lang="en-US" altLang="ko-KR" sz="1200" dirty="0" smtClean="0"/>
              <a:t>Google Calendar </a:t>
            </a:r>
            <a:r>
              <a:rPr lang="ko-KR" altLang="en-US" sz="1200" dirty="0" smtClean="0"/>
              <a:t>사용법</a:t>
            </a:r>
            <a:endParaRPr lang="en-US" altLang="ko-KR" sz="1200" dirty="0" smtClean="0"/>
          </a:p>
          <a:p>
            <a:pPr lvl="1"/>
            <a:r>
              <a:rPr lang="en-US" altLang="ko-KR" sz="1200" dirty="0">
                <a:hlinkClick r:id="rId6"/>
              </a:rPr>
              <a:t>https://</a:t>
            </a:r>
            <a:r>
              <a:rPr lang="en-US" altLang="ko-KR" sz="1200" dirty="0" smtClean="0">
                <a:hlinkClick r:id="rId6"/>
              </a:rPr>
              <a:t>www.youtube.com/watch?v=NombARlSmC8</a:t>
            </a:r>
            <a:endParaRPr lang="en-US" altLang="ko-KR" sz="1200" dirty="0" smtClean="0"/>
          </a:p>
          <a:p>
            <a:pPr lvl="1"/>
            <a:r>
              <a:rPr lang="en-US" altLang="ko-KR" sz="1200" dirty="0">
                <a:hlinkClick r:id="rId7"/>
              </a:rPr>
              <a:t>https://</a:t>
            </a:r>
            <a:r>
              <a:rPr lang="en-US" altLang="ko-KR" sz="1200" dirty="0" smtClean="0">
                <a:hlinkClick r:id="rId7"/>
              </a:rPr>
              <a:t>www.youtube.com/watch?v=8F9JICQSb3E</a:t>
            </a:r>
            <a:endParaRPr lang="en-US" altLang="ko-KR" sz="1200" dirty="0" smtClean="0"/>
          </a:p>
          <a:p>
            <a:pPr lvl="1"/>
            <a:endParaRPr lang="en-US" altLang="ko-KR" sz="1200" dirty="0" smtClean="0"/>
          </a:p>
          <a:p>
            <a:r>
              <a:rPr lang="ko-KR" altLang="en-US" sz="1200" dirty="0" smtClean="0"/>
              <a:t>이력서 작성법</a:t>
            </a:r>
            <a:endParaRPr lang="en-US" altLang="ko-KR" sz="1200" dirty="0" smtClean="0"/>
          </a:p>
          <a:p>
            <a:pPr lvl="1"/>
            <a:r>
              <a:rPr lang="en-US" altLang="ko-KR" sz="1200" dirty="0">
                <a:hlinkClick r:id="rId8"/>
              </a:rPr>
              <a:t>https://</a:t>
            </a:r>
            <a:r>
              <a:rPr lang="en-US" altLang="ko-KR" sz="1200" dirty="0" smtClean="0">
                <a:hlinkClick r:id="rId8"/>
              </a:rPr>
              <a:t>www.youtube.com/watch?v=p6s2HCF9ipg</a:t>
            </a:r>
            <a:endParaRPr lang="en-US" altLang="ko-KR" sz="1200" dirty="0" smtClean="0"/>
          </a:p>
          <a:p>
            <a:pPr lvl="1"/>
            <a:r>
              <a:rPr lang="en-US" altLang="ko-KR" sz="1200" dirty="0">
                <a:hlinkClick r:id="rId9"/>
              </a:rPr>
              <a:t>https://</a:t>
            </a:r>
            <a:r>
              <a:rPr lang="en-US" altLang="ko-KR" sz="1200" dirty="0" smtClean="0">
                <a:hlinkClick r:id="rId9"/>
              </a:rPr>
              <a:t>www.youtube.com/watch?v=G8TfZF-o8ns</a:t>
            </a:r>
            <a:endParaRPr lang="en-US" altLang="ko-KR" sz="1200" dirty="0" smtClean="0"/>
          </a:p>
          <a:p>
            <a:pPr lvl="1"/>
            <a:endParaRPr lang="en-US" altLang="ko-KR" sz="1200" dirty="0" smtClean="0"/>
          </a:p>
          <a:p>
            <a:r>
              <a:rPr lang="en-US" altLang="ko-KR" sz="1200" dirty="0" smtClean="0"/>
              <a:t>LinkedIn </a:t>
            </a:r>
            <a:r>
              <a:rPr lang="ko-KR" altLang="en-US" sz="1200" dirty="0" smtClean="0"/>
              <a:t>사용법</a:t>
            </a:r>
            <a:endParaRPr lang="en-US" altLang="ko-KR" sz="1200" dirty="0" smtClean="0"/>
          </a:p>
          <a:p>
            <a:pPr lvl="1"/>
            <a:r>
              <a:rPr lang="en-US" altLang="ko-KR" sz="1200" dirty="0">
                <a:hlinkClick r:id="rId10"/>
              </a:rPr>
              <a:t>https://</a:t>
            </a:r>
            <a:r>
              <a:rPr lang="en-US" altLang="ko-KR" sz="1200" dirty="0" smtClean="0">
                <a:hlinkClick r:id="rId10"/>
              </a:rPr>
              <a:t>www.youtube.com/watch?v=8fpQMa8_O8A</a:t>
            </a:r>
            <a:endParaRPr lang="en-US" altLang="ko-KR" sz="1200" dirty="0" smtClean="0"/>
          </a:p>
          <a:p>
            <a:pPr lvl="1"/>
            <a:endParaRPr lang="en-US" altLang="ko-KR" sz="1200" dirty="0" smtClean="0"/>
          </a:p>
          <a:p>
            <a:r>
              <a:rPr lang="ko-KR" altLang="en-US" sz="1200" dirty="0" smtClean="0"/>
              <a:t>영어 </a:t>
            </a:r>
            <a:r>
              <a:rPr lang="en-US" altLang="ko-KR" sz="1200" dirty="0" smtClean="0"/>
              <a:t>Email </a:t>
            </a:r>
            <a:r>
              <a:rPr lang="ko-KR" altLang="en-US" sz="1200" dirty="0" smtClean="0"/>
              <a:t>작성법</a:t>
            </a:r>
            <a:endParaRPr lang="en-US" altLang="ko-KR" sz="1200" dirty="0" smtClean="0"/>
          </a:p>
          <a:p>
            <a:pPr lvl="1"/>
            <a:r>
              <a:rPr lang="en-US" altLang="ko-KR" sz="1200" dirty="0">
                <a:hlinkClick r:id="rId11"/>
              </a:rPr>
              <a:t>https://</a:t>
            </a:r>
            <a:r>
              <a:rPr lang="en-US" altLang="ko-KR" sz="1200" dirty="0" smtClean="0">
                <a:hlinkClick r:id="rId11"/>
              </a:rPr>
              <a:t>www.youtube.com/watch?v=CFjzS_KUFQs</a:t>
            </a:r>
            <a:endParaRPr lang="en-US" altLang="ko-KR" sz="1200" dirty="0" smtClean="0"/>
          </a:p>
          <a:p>
            <a:pPr lvl="1"/>
            <a:r>
              <a:rPr lang="en-US" altLang="ko-KR" sz="1200" dirty="0">
                <a:hlinkClick r:id="rId12"/>
              </a:rPr>
              <a:t>http://jekkie.com/career-advice</a:t>
            </a:r>
            <a:r>
              <a:rPr lang="en-US" altLang="ko-KR" sz="1200" dirty="0" smtClean="0">
                <a:hlinkClick r:id="rId12"/>
              </a:rPr>
              <a:t>/</a:t>
            </a:r>
            <a:endParaRPr lang="en-US" altLang="ko-KR" sz="1200" dirty="0" smtClean="0"/>
          </a:p>
          <a:p>
            <a:pPr lvl="1"/>
            <a:endParaRPr lang="en-US" altLang="ko-KR" sz="1200" dirty="0" smtClean="0"/>
          </a:p>
          <a:p>
            <a:endParaRPr lang="en-US" altLang="ko-KR" sz="1200" dirty="0" smtClean="0"/>
          </a:p>
        </p:txBody>
      </p:sp>
    </p:spTree>
    <p:extLst>
      <p:ext uri="{BB962C8B-B14F-4D97-AF65-F5344CB8AC3E}">
        <p14:creationId xmlns:p14="http://schemas.microsoft.com/office/powerpoint/2010/main" val="14788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Q&amp;A</a:t>
            </a:r>
            <a:endParaRPr lang="ko-KR" altLang="en-US" dirty="0"/>
          </a:p>
        </p:txBody>
      </p:sp>
      <p:pic>
        <p:nvPicPr>
          <p:cNvPr id="4" name="Picture 2" descr="http://www.donotwait.com/wp-content/uploads/2011/03/questions-answered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4"/>
          <a:stretch/>
        </p:blipFill>
        <p:spPr bwMode="auto">
          <a:xfrm>
            <a:off x="2390494" y="715667"/>
            <a:ext cx="4443163" cy="565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200000"/>
              </a:lnSpc>
            </a:pPr>
            <a:r>
              <a:rPr lang="ko-KR" altLang="en-US" dirty="0" smtClean="0"/>
              <a:t>강의 소개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smtClean="0"/>
              <a:t>인생 계획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smtClean="0"/>
              <a:t>연간 계획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smtClean="0"/>
              <a:t>시간 관리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smtClean="0"/>
              <a:t>이력서 작성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smtClean="0"/>
              <a:t>영어 </a:t>
            </a:r>
            <a:r>
              <a:rPr lang="en-US" altLang="ko-KR" dirty="0" smtClean="0"/>
              <a:t>Email </a:t>
            </a:r>
            <a:r>
              <a:rPr lang="ko-KR" altLang="en-US" dirty="0" smtClean="0"/>
              <a:t>작성법</a:t>
            </a:r>
            <a:endParaRPr lang="en-US" altLang="ko-KR" dirty="0" smtClean="0"/>
          </a:p>
          <a:p>
            <a:pPr>
              <a:lnSpc>
                <a:spcPct val="200000"/>
              </a:lnSpc>
            </a:pPr>
            <a:r>
              <a:rPr lang="ko-KR" altLang="en-US" dirty="0" smtClean="0"/>
              <a:t>참고 자료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6085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강의 소개 </a:t>
            </a:r>
            <a:r>
              <a:rPr lang="en-US" altLang="ko-KR" dirty="0" smtClean="0"/>
              <a:t>(1/4)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담당 교수</a:t>
            </a:r>
            <a:endParaRPr lang="en-US" altLang="ko-KR" dirty="0" smtClean="0"/>
          </a:p>
          <a:p>
            <a:pPr lvl="1">
              <a:lnSpc>
                <a:spcPct val="200000"/>
              </a:lnSpc>
            </a:pPr>
            <a:r>
              <a:rPr lang="en-US" altLang="ko-KR" sz="2200" dirty="0" smtClean="0"/>
              <a:t>Email: </a:t>
            </a:r>
            <a:r>
              <a:rPr lang="en-US" altLang="ko-KR" sz="2200" dirty="0" smtClean="0">
                <a:hlinkClick r:id="rId2"/>
              </a:rPr>
              <a:t>jwkhong@postech.ac.kr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en-US" altLang="ko-KR" sz="2200" dirty="0"/>
              <a:t>Face-to-Face: </a:t>
            </a:r>
            <a:r>
              <a:rPr lang="ko-KR" altLang="en-US" sz="2200" dirty="0"/>
              <a:t>정보통신연구소 </a:t>
            </a:r>
            <a:r>
              <a:rPr lang="en-US" altLang="ko-KR" sz="2200" dirty="0"/>
              <a:t>337</a:t>
            </a:r>
            <a:r>
              <a:rPr lang="ko-KR" altLang="en-US" sz="2200" dirty="0" smtClean="0"/>
              <a:t>호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연락처</a:t>
            </a:r>
            <a:r>
              <a:rPr lang="en-US" altLang="ko-KR" sz="2200" dirty="0" smtClean="0"/>
              <a:t>: 054-279-2244, 010-3810-5641</a:t>
            </a:r>
          </a:p>
          <a:p>
            <a:pPr lvl="1">
              <a:lnSpc>
                <a:spcPct val="150000"/>
              </a:lnSpc>
            </a:pPr>
            <a:r>
              <a:rPr lang="en-US" altLang="ko-KR" sz="2200" dirty="0"/>
              <a:t>Skype: </a:t>
            </a:r>
            <a:r>
              <a:rPr lang="en-US" altLang="ko-KR" sz="2200" dirty="0" err="1" smtClean="0"/>
              <a:t>jwkhong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en-US" altLang="ko-KR" sz="2200" dirty="0"/>
              <a:t>LinkedIn: </a:t>
            </a:r>
            <a:r>
              <a:rPr lang="en-US" altLang="ko-KR" sz="2200" dirty="0" smtClean="0">
                <a:hlinkClick r:id="rId3"/>
              </a:rPr>
              <a:t>www.linkedin.com/in/james-won-ki-hong-0469927/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Facebook</a:t>
            </a:r>
            <a:r>
              <a:rPr lang="en-US" altLang="ko-KR" sz="2200" dirty="0"/>
              <a:t>: </a:t>
            </a:r>
            <a:r>
              <a:rPr lang="en-US" altLang="ko-KR" sz="2200" dirty="0" smtClean="0">
                <a:hlinkClick r:id="rId4"/>
              </a:rPr>
              <a:t>www.facebook.com/jwkhong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Webpage</a:t>
            </a:r>
            <a:r>
              <a:rPr lang="en-US" altLang="ko-KR" sz="2200" dirty="0"/>
              <a:t>: </a:t>
            </a:r>
            <a:r>
              <a:rPr lang="en-US" altLang="ko-KR" sz="2200" dirty="0" smtClean="0">
                <a:hlinkClick r:id="rId5"/>
              </a:rPr>
              <a:t>dpnm.postech.ac.kr</a:t>
            </a:r>
            <a:r>
              <a:rPr lang="en-US" altLang="ko-KR" sz="2200" dirty="0">
                <a:hlinkClick r:id="rId5"/>
              </a:rPr>
              <a:t>/~</a:t>
            </a:r>
            <a:r>
              <a:rPr lang="en-US" altLang="ko-KR" sz="2200" dirty="0" smtClean="0">
                <a:hlinkClick r:id="rId5"/>
              </a:rPr>
              <a:t>jwkhong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Lecture Webpage</a:t>
            </a:r>
            <a:r>
              <a:rPr lang="en-US" altLang="ko-KR" sz="2200" dirty="0"/>
              <a:t>: </a:t>
            </a:r>
            <a:r>
              <a:rPr lang="en-US" altLang="ko-KR" sz="2200" dirty="0" smtClean="0">
                <a:hlinkClick r:id="rId6"/>
              </a:rPr>
              <a:t>dpnm.postech.ac.kr/cs291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endParaRPr lang="en-US" altLang="ko-KR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605" y="1245147"/>
            <a:ext cx="1960424" cy="24763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35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56" y="3830006"/>
            <a:ext cx="2939144" cy="275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강의 소개 </a:t>
            </a:r>
            <a:r>
              <a:rPr lang="en-US" altLang="ko-KR" dirty="0" smtClean="0"/>
              <a:t>(2/4)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/>
          <a:lstStyle/>
          <a:p>
            <a:r>
              <a:rPr lang="ko-KR" altLang="en-US" dirty="0" smtClean="0"/>
              <a:t>강의 목표</a:t>
            </a:r>
            <a:endParaRPr lang="en-US" altLang="ko-KR" dirty="0" smtClean="0"/>
          </a:p>
          <a:p>
            <a:pPr lvl="1">
              <a:lnSpc>
                <a:spcPct val="200000"/>
              </a:lnSpc>
            </a:pPr>
            <a:r>
              <a:rPr lang="ko-KR" altLang="en-US" sz="2200" dirty="0" smtClean="0"/>
              <a:t>학생들이 한평생 추구할 가치관을 스스로 확립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뚜렷한 인생설계에 대해 진지하게 생각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인생 목표를 고민하고 이를 이루기 위한 계획 수립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대학생활을 어떻게 해 나가야 할지에 대해 구체적인 계획 수립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컴퓨터공학도가 가져야 할 기본소양 습득</a:t>
            </a:r>
            <a:endParaRPr lang="en-US" altLang="ko-KR" sz="2200" dirty="0" smtClean="0"/>
          </a:p>
          <a:p>
            <a:pPr lvl="2">
              <a:lnSpc>
                <a:spcPct val="150000"/>
              </a:lnSpc>
            </a:pPr>
            <a:r>
              <a:rPr lang="en-US" altLang="ko-KR" sz="1800" dirty="0" smtClean="0">
                <a:hlinkClick r:id="rId3"/>
              </a:rPr>
              <a:t>20 Must See TED Talks for Computer Scientists</a:t>
            </a:r>
            <a:endParaRPr lang="en-US" altLang="ko-KR" sz="1800" dirty="0" smtClean="0"/>
          </a:p>
        </p:txBody>
      </p:sp>
    </p:spTree>
    <p:extLst>
      <p:ext uri="{BB962C8B-B14F-4D97-AF65-F5344CB8AC3E}">
        <p14:creationId xmlns:p14="http://schemas.microsoft.com/office/powerpoint/2010/main" val="25306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강의 소개 </a:t>
            </a:r>
            <a:r>
              <a:rPr lang="en-US" altLang="ko-KR" dirty="0" smtClean="0"/>
              <a:t>(3/4)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/>
          <a:lstStyle/>
          <a:p>
            <a:r>
              <a:rPr lang="en-US" altLang="ko-KR" dirty="0" smtClean="0"/>
              <a:t>Flipped Learning</a:t>
            </a:r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Online</a:t>
            </a:r>
            <a:r>
              <a:rPr lang="ko-KR" altLang="en-US" sz="2200" dirty="0" smtClean="0"/>
              <a:t>을 통한 학생들의 선행 학습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Offline</a:t>
            </a:r>
            <a:r>
              <a:rPr lang="ko-KR" altLang="en-US" sz="2200" dirty="0"/>
              <a:t> </a:t>
            </a:r>
            <a:r>
              <a:rPr lang="ko-KR" altLang="en-US" sz="2200" dirty="0" smtClean="0"/>
              <a:t>강의를 통한 토론식 강의 </a:t>
            </a:r>
            <a:endParaRPr lang="en-US" altLang="ko-KR" sz="2200" dirty="0" smtClean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603" y="2738862"/>
            <a:ext cx="6540726" cy="373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190" y="859746"/>
            <a:ext cx="2201181" cy="67400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강의 소개 </a:t>
            </a:r>
            <a:r>
              <a:rPr lang="en-US" altLang="ko-KR" dirty="0" smtClean="0"/>
              <a:t>(4/4)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8" y="954860"/>
            <a:ext cx="8725935" cy="5518511"/>
          </a:xfrm>
        </p:spPr>
        <p:txBody>
          <a:bodyPr/>
          <a:lstStyle/>
          <a:p>
            <a:r>
              <a:rPr lang="en-US" altLang="ko-KR" dirty="0" err="1" smtClean="0"/>
              <a:t>Socrative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진행자의 질문에 실시간으로 응답할 수 있도록 돕는 </a:t>
            </a:r>
            <a:r>
              <a:rPr lang="en-US" altLang="ko-KR" sz="2200" dirty="0" smtClean="0"/>
              <a:t>Clicker App</a:t>
            </a:r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Webpage </a:t>
            </a:r>
            <a:r>
              <a:rPr lang="ko-KR" altLang="en-US" sz="2200" dirty="0" smtClean="0"/>
              <a:t>또는 </a:t>
            </a:r>
            <a:r>
              <a:rPr lang="ko-KR" altLang="en-US" sz="2200" dirty="0" err="1" smtClean="0"/>
              <a:t>스마트폰</a:t>
            </a:r>
            <a:r>
              <a:rPr lang="ko-KR" altLang="en-US" sz="2200" dirty="0" smtClean="0"/>
              <a:t> </a:t>
            </a:r>
            <a:r>
              <a:rPr lang="en-US" altLang="ko-KR" sz="2200" dirty="0" smtClean="0"/>
              <a:t>App </a:t>
            </a:r>
            <a:r>
              <a:rPr lang="ko-KR" altLang="en-US" sz="2200" dirty="0" smtClean="0"/>
              <a:t>설치를 통해 이용 가능</a:t>
            </a:r>
            <a:endParaRPr lang="en-US" altLang="ko-KR" sz="2200" dirty="0" smtClean="0"/>
          </a:p>
          <a:p>
            <a:pPr lvl="2">
              <a:lnSpc>
                <a:spcPct val="150000"/>
              </a:lnSpc>
            </a:pPr>
            <a:r>
              <a:rPr lang="en-US" altLang="ko-KR" sz="1800" dirty="0" smtClean="0"/>
              <a:t>Webpage: </a:t>
            </a:r>
            <a:r>
              <a:rPr lang="en-US" altLang="ko-KR" sz="1800" dirty="0" smtClean="0">
                <a:hlinkClick r:id="rId3"/>
              </a:rPr>
              <a:t>www.socrative.com</a:t>
            </a:r>
            <a:endParaRPr lang="en-US" altLang="ko-KR" sz="1800" dirty="0" smtClean="0"/>
          </a:p>
          <a:p>
            <a:pPr lvl="2">
              <a:lnSpc>
                <a:spcPct val="150000"/>
              </a:lnSpc>
            </a:pPr>
            <a:r>
              <a:rPr lang="en-US" altLang="ko-KR" sz="1800" dirty="0" smtClean="0"/>
              <a:t>Student Login</a:t>
            </a:r>
            <a:r>
              <a:rPr lang="ko-KR" altLang="en-US" sz="1800" dirty="0"/>
              <a:t> </a:t>
            </a:r>
            <a:r>
              <a:rPr lang="en-US" altLang="ko-KR" sz="1800" dirty="0" smtClean="0"/>
              <a:t>(Webpage </a:t>
            </a:r>
            <a:r>
              <a:rPr lang="ko-KR" altLang="en-US" sz="1800" dirty="0" smtClean="0"/>
              <a:t>이용 시</a:t>
            </a:r>
            <a:r>
              <a:rPr lang="en-US" altLang="ko-KR" sz="1800" dirty="0" smtClean="0"/>
              <a:t>) / </a:t>
            </a:r>
            <a:r>
              <a:rPr lang="en-US" altLang="ko-KR" sz="1800" dirty="0" err="1" smtClean="0"/>
              <a:t>Socrative</a:t>
            </a:r>
            <a:r>
              <a:rPr lang="en-US" altLang="ko-KR" sz="1800" dirty="0" smtClean="0"/>
              <a:t> Student (App </a:t>
            </a:r>
            <a:r>
              <a:rPr lang="ko-KR" altLang="en-US" sz="1800" dirty="0" smtClean="0"/>
              <a:t>설치 시</a:t>
            </a:r>
            <a:r>
              <a:rPr lang="en-US" altLang="ko-KR" sz="1800" dirty="0" smtClean="0"/>
              <a:t>)</a:t>
            </a:r>
          </a:p>
          <a:p>
            <a:pPr lvl="2">
              <a:lnSpc>
                <a:spcPct val="150000"/>
              </a:lnSpc>
            </a:pPr>
            <a:r>
              <a:rPr lang="en-US" altLang="ko-KR" sz="1800" dirty="0" smtClean="0"/>
              <a:t>Room </a:t>
            </a:r>
            <a:r>
              <a:rPr lang="en-US" altLang="ko-KR" sz="1800" dirty="0"/>
              <a:t>N</a:t>
            </a:r>
            <a:r>
              <a:rPr lang="en-US" altLang="ko-KR" sz="1800" dirty="0" smtClean="0"/>
              <a:t>ame: CSE291 /  Student Name: </a:t>
            </a:r>
            <a:r>
              <a:rPr lang="ko-KR" altLang="en-US" sz="1800" i="1" dirty="0" smtClean="0"/>
              <a:t>학번</a:t>
            </a:r>
            <a:r>
              <a:rPr lang="en-US" altLang="ko-KR" sz="1800" dirty="0" smtClean="0"/>
              <a:t>_</a:t>
            </a:r>
            <a:r>
              <a:rPr lang="ko-KR" altLang="en-US" sz="1800" i="1" dirty="0" smtClean="0"/>
              <a:t>이름</a:t>
            </a:r>
            <a:endParaRPr lang="en-US" altLang="ko-KR" sz="1800" i="1" dirty="0" smtClean="0"/>
          </a:p>
          <a:p>
            <a:pPr lvl="2">
              <a:lnSpc>
                <a:spcPct val="150000"/>
              </a:lnSpc>
            </a:pPr>
            <a:endParaRPr lang="en-US" altLang="ko-KR" sz="1800" dirty="0" smtClean="0"/>
          </a:p>
          <a:p>
            <a:pPr lvl="1">
              <a:lnSpc>
                <a:spcPct val="150000"/>
              </a:lnSpc>
            </a:pPr>
            <a:endParaRPr lang="en-US" altLang="ko-KR" sz="1800" dirty="0" smtClean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036" y="4037791"/>
            <a:ext cx="3028056" cy="253069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207" y="4085348"/>
            <a:ext cx="3047208" cy="24831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339" y="5468806"/>
            <a:ext cx="87716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ko-KR" dirty="0"/>
              <a:t>CSE291</a:t>
            </a:r>
            <a:endParaRPr lang="ko-KR" altLang="en-US" dirty="0"/>
          </a:p>
        </p:txBody>
      </p:sp>
      <p:cxnSp>
        <p:nvCxnSpPr>
          <p:cNvPr id="11" name="직선 화살표 연결선 10"/>
          <p:cNvCxnSpPr>
            <a:stCxn id="9" idx="3"/>
          </p:cNvCxnSpPr>
          <p:nvPr/>
        </p:nvCxnSpPr>
        <p:spPr>
          <a:xfrm>
            <a:off x="1392502" y="5653472"/>
            <a:ext cx="570305" cy="93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89684" y="4946292"/>
            <a:ext cx="195722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/>
              <a:t>20161234_</a:t>
            </a:r>
            <a:r>
              <a:rPr lang="ko-KR" altLang="en-US" dirty="0" smtClean="0"/>
              <a:t>홍길동</a:t>
            </a:r>
            <a:endParaRPr lang="ko-KR" altLang="en-US" dirty="0"/>
          </a:p>
        </p:txBody>
      </p:sp>
      <p:cxnSp>
        <p:nvCxnSpPr>
          <p:cNvPr id="13" name="직선 화살표 연결선 12"/>
          <p:cNvCxnSpPr>
            <a:stCxn id="12" idx="2"/>
          </p:cNvCxnSpPr>
          <p:nvPr/>
        </p:nvCxnSpPr>
        <p:spPr>
          <a:xfrm>
            <a:off x="5268294" y="5315624"/>
            <a:ext cx="344230" cy="32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인생 계획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Life Plan</a:t>
            </a:r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미래를 위한 결심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목표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희망</a:t>
            </a:r>
            <a:r>
              <a:rPr lang="en-US" altLang="ko-KR" sz="2200" dirty="0" smtClean="0"/>
              <a:t>, </a:t>
            </a:r>
            <a:r>
              <a:rPr lang="ko-KR" altLang="en-US" sz="2200" dirty="0" smtClean="0"/>
              <a:t>꿈에 대한 상세한 설명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삶의 우선순위와 다음 단계를 더욱 명확히 하는 안내서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en-US" altLang="ko-KR" sz="2200" dirty="0" smtClean="0">
                <a:hlinkClick r:id="rId2"/>
              </a:rPr>
              <a:t>How to make Life Plan</a:t>
            </a:r>
            <a:r>
              <a:rPr lang="en-US" altLang="ko-KR" sz="2200" dirty="0" smtClean="0"/>
              <a:t> / </a:t>
            </a:r>
            <a:r>
              <a:rPr lang="en-US" altLang="ko-KR" sz="2200" dirty="0" smtClean="0">
                <a:hlinkClick r:id="rId3"/>
              </a:rPr>
              <a:t>Life Plan </a:t>
            </a:r>
            <a:r>
              <a:rPr lang="ko-KR" altLang="en-US" sz="2200" dirty="0" smtClean="0">
                <a:hlinkClick r:id="rId3"/>
              </a:rPr>
              <a:t>작성</a:t>
            </a:r>
            <a:endParaRPr lang="en-US" altLang="ko-KR" sz="22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941" y="3629517"/>
            <a:ext cx="5324958" cy="272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연간 계획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Yearly Plan</a:t>
            </a:r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Courses / Grades</a:t>
            </a:r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Languages / Development Skills</a:t>
            </a:r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Books / Readings</a:t>
            </a:r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Health </a:t>
            </a:r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Hobbies</a:t>
            </a:r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Friends / Family </a:t>
            </a:r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Travel</a:t>
            </a:r>
          </a:p>
          <a:p>
            <a:pPr lvl="1">
              <a:lnSpc>
                <a:spcPct val="150000"/>
              </a:lnSpc>
            </a:pPr>
            <a:r>
              <a:rPr lang="en-US" altLang="ko-KR" sz="2200" dirty="0" smtClean="0"/>
              <a:t>Etc.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23" y="2746037"/>
            <a:ext cx="3658621" cy="376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35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시간 관리 </a:t>
            </a:r>
            <a:r>
              <a:rPr lang="en-US" altLang="ko-KR" dirty="0" smtClean="0"/>
              <a:t>(1/2)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5589" y="954860"/>
            <a:ext cx="8668754" cy="5518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시간 관리를 위해 필요한 것</a:t>
            </a:r>
            <a:r>
              <a:rPr lang="en-US" altLang="ko-KR" dirty="0" smtClean="0"/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명확한 목표와 목표 달성 전략 </a:t>
            </a:r>
            <a:endParaRPr lang="en-US" altLang="ko-KR" sz="2200" dirty="0" smtClean="0"/>
          </a:p>
          <a:p>
            <a:pPr lvl="1">
              <a:lnSpc>
                <a:spcPct val="150000"/>
              </a:lnSpc>
            </a:pPr>
            <a:r>
              <a:rPr lang="ko-KR" altLang="en-US" sz="2200" dirty="0" smtClean="0"/>
              <a:t>다양한 계획들</a:t>
            </a:r>
            <a:endParaRPr lang="en-US" altLang="ko-KR" sz="2200" dirty="0" smtClean="0"/>
          </a:p>
          <a:p>
            <a:pPr lvl="2">
              <a:lnSpc>
                <a:spcPct val="150000"/>
              </a:lnSpc>
            </a:pPr>
            <a:r>
              <a:rPr lang="ko-KR" altLang="en-US" dirty="0" smtClean="0"/>
              <a:t>일일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월간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연간 계획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en-US" altLang="ko-KR" dirty="0" smtClean="0"/>
              <a:t>Schedule Management</a:t>
            </a:r>
          </a:p>
          <a:p>
            <a:pPr lvl="3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 smtClean="0"/>
              <a:t>이를 위한 다양한 </a:t>
            </a:r>
            <a:r>
              <a:rPr lang="en-US" altLang="ko-KR" dirty="0" smtClean="0"/>
              <a:t>App</a:t>
            </a:r>
            <a:r>
              <a:rPr lang="ko-KR" altLang="en-US" dirty="0" smtClean="0"/>
              <a:t>들이 존재</a:t>
            </a:r>
            <a:endParaRPr lang="en-US" altLang="ko-KR" dirty="0" smtClean="0"/>
          </a:p>
          <a:p>
            <a:pPr marL="1298575" lvl="4" indent="0">
              <a:lnSpc>
                <a:spcPct val="150000"/>
              </a:lnSpc>
              <a:buNone/>
            </a:pPr>
            <a:r>
              <a:rPr lang="en-US" altLang="ko-KR" dirty="0" smtClean="0"/>
              <a:t>ex) Google Calendar, Apple Calendar</a:t>
            </a:r>
            <a:endParaRPr lang="en-US" altLang="ko-KR" dirty="0"/>
          </a:p>
        </p:txBody>
      </p:sp>
      <p:sp>
        <p:nvSpPr>
          <p:cNvPr id="8" name="TextBox 7"/>
          <p:cNvSpPr txBox="1"/>
          <p:nvPr/>
        </p:nvSpPr>
        <p:spPr>
          <a:xfrm>
            <a:off x="524652" y="5525676"/>
            <a:ext cx="8408071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“</a:t>
            </a:r>
            <a:r>
              <a:rPr lang="ko-KR" altLang="en-US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시간이 가장 기본이다</a:t>
            </a:r>
            <a:r>
              <a:rPr lang="en-US" altLang="ko-KR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. </a:t>
            </a:r>
            <a:r>
              <a:rPr lang="ko-KR" altLang="en-US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이것을 관리하지 않으면 다른 아무것도 관리할 수 없기 때문이다</a:t>
            </a:r>
            <a:r>
              <a:rPr lang="en-US" altLang="ko-KR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.”</a:t>
            </a:r>
          </a:p>
          <a:p>
            <a:pPr algn="r">
              <a:lnSpc>
                <a:spcPct val="150000"/>
              </a:lnSpc>
            </a:pPr>
            <a:r>
              <a:rPr lang="en-US" altLang="ko-KR" sz="1600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- Peter Drucker (1909~2005), </a:t>
            </a:r>
            <a:r>
              <a:rPr lang="ko-KR" altLang="en-US" sz="1600" b="1" dirty="0" smtClean="0">
                <a:latin typeface="휴먼편지체" panose="02030504000101010101" pitchFamily="18" charset="-127"/>
                <a:ea typeface="휴먼편지체" panose="02030504000101010101" pitchFamily="18" charset="-127"/>
              </a:rPr>
              <a:t>경영학의 아버지</a:t>
            </a:r>
            <a:endParaRPr lang="en-US" altLang="ko-KR" sz="1600" b="1" dirty="0" smtClean="0">
              <a:latin typeface="휴먼편지체" panose="02030504000101010101" pitchFamily="18" charset="-127"/>
              <a:ea typeface="휴먼편지체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612" y="3412855"/>
            <a:ext cx="2554111" cy="1992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936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5582</TotalTime>
  <Words>841</Words>
  <Application>Microsoft Office PowerPoint</Application>
  <PresentationFormat>화면 슬라이드 쇼(4:3)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HY헤드라인M</vt:lpstr>
      <vt:lpstr>맑은 고딕</vt:lpstr>
      <vt:lpstr>휴먼편지체</vt:lpstr>
      <vt:lpstr>Arial</vt:lpstr>
      <vt:lpstr>Calibri</vt:lpstr>
      <vt:lpstr>Wingdings</vt:lpstr>
      <vt:lpstr>Office 테마</vt:lpstr>
      <vt:lpstr>컴퓨터공학도를 위한 자기계발</vt:lpstr>
      <vt:lpstr>목차</vt:lpstr>
      <vt:lpstr>강의 소개 (1/4)</vt:lpstr>
      <vt:lpstr>강의 소개 (2/4)</vt:lpstr>
      <vt:lpstr>강의 소개 (3/4)</vt:lpstr>
      <vt:lpstr>강의 소개 (4/4)</vt:lpstr>
      <vt:lpstr>인생 계획</vt:lpstr>
      <vt:lpstr>연간 계획</vt:lpstr>
      <vt:lpstr>시간 관리 (1/2)</vt:lpstr>
      <vt:lpstr>시간 관리 (2/2)</vt:lpstr>
      <vt:lpstr>이력서 작성 (1/2)</vt:lpstr>
      <vt:lpstr>이력서 작성 (2/2)</vt:lpstr>
      <vt:lpstr>영어 Email 작성법 (1/4)</vt:lpstr>
      <vt:lpstr>영어 Email 작성법 (2/4)</vt:lpstr>
      <vt:lpstr>영어 Email 작성법 (3/4)</vt:lpstr>
      <vt:lpstr>영어 Email 작성법 (4/4)</vt:lpstr>
      <vt:lpstr>참고 자료</vt:lpstr>
      <vt:lpstr>Q&amp;A</vt:lpstr>
    </vt:vector>
  </TitlesOfParts>
  <Company>POSTECH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ldy</dc:creator>
  <cp:lastModifiedBy>ldy</cp:lastModifiedBy>
  <cp:revision>1504</cp:revision>
  <dcterms:created xsi:type="dcterms:W3CDTF">2014-07-02T06:28:24Z</dcterms:created>
  <dcterms:modified xsi:type="dcterms:W3CDTF">2017-02-13T14:06:12Z</dcterms:modified>
</cp:coreProperties>
</file>